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6BCD7-C889-4F7D-9B77-BB6179C72043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A1B66-C797-4487-9C39-2922B2EDE4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34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A1B66-C797-4487-9C39-2922B2EDE41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50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F8C8629-A5E3-479C-A93E-A93679207DC0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0CDB45E-DA5E-4963-B309-EE922040F7B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Tajemnice szyfrów</a:t>
            </a:r>
          </a:p>
          <a:p>
            <a:r>
              <a:rPr lang="pl-PL" sz="2000" dirty="0" smtClean="0"/>
              <a:t>Tomasz Kępa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Top </a:t>
            </a:r>
            <a:r>
              <a:rPr lang="pl-PL" dirty="0" err="1" smtClean="0"/>
              <a:t>secret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9600" dirty="0" smtClean="0"/>
              <a:t>Ściśle tajne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247965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548680"/>
            <a:ext cx="4580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smtClean="0"/>
              <a:t>Szyfr ROT-13.</a:t>
            </a:r>
            <a:endParaRPr lang="pl-PL" sz="4800" dirty="0"/>
          </a:p>
        </p:txBody>
      </p:sp>
      <p:pic>
        <p:nvPicPr>
          <p:cNvPr id="5122" name="Picture 2" descr="C:\Users\tomek\AppData\Local\Microsoft\Windows\Temporary Internet Files\Content.IE5\IHJHFVKS\moda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45285"/>
            <a:ext cx="3240360" cy="46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3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04664"/>
            <a:ext cx="48973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smtClean="0"/>
              <a:t>Szyfr Polibiusza</a:t>
            </a:r>
          </a:p>
          <a:p>
            <a:endParaRPr lang="pl-PL" sz="4800" dirty="0"/>
          </a:p>
          <a:p>
            <a:pPr algn="r"/>
            <a:r>
              <a:rPr lang="pl-PL" sz="2000" dirty="0" err="1" smtClean="0"/>
              <a:t>Polybios</a:t>
            </a:r>
            <a:r>
              <a:rPr lang="pl-PL" sz="2000" dirty="0" smtClean="0"/>
              <a:t> z </a:t>
            </a:r>
            <a:r>
              <a:rPr lang="pl-PL" sz="2000" dirty="0" err="1" smtClean="0"/>
              <a:t>Megalopolis</a:t>
            </a:r>
            <a:r>
              <a:rPr lang="pl-PL" sz="2000" dirty="0" smtClean="0"/>
              <a:t> </a:t>
            </a:r>
          </a:p>
          <a:p>
            <a:pPr algn="r"/>
            <a:r>
              <a:rPr lang="pl-PL" sz="2000" dirty="0" smtClean="0"/>
              <a:t>(ur. ok. 200, zm. ok. 118 p.n.e.)</a:t>
            </a:r>
          </a:p>
          <a:p>
            <a:pPr algn="r"/>
            <a:r>
              <a:rPr lang="pl-PL" sz="2000" dirty="0" smtClean="0"/>
              <a:t> – grecki historyk i kronikarz imperium rzymskiego. </a:t>
            </a:r>
            <a:endParaRPr lang="pl-PL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66999"/>
            <a:ext cx="1898129" cy="30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46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76672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 Tablica Polibiusza.</a:t>
            </a:r>
          </a:p>
          <a:p>
            <a:pPr algn="ctr"/>
            <a:r>
              <a:rPr lang="pl-PL" sz="3600" dirty="0" smtClean="0"/>
              <a:t>	1	2	3	4	5</a:t>
            </a:r>
          </a:p>
          <a:p>
            <a:pPr algn="ctr"/>
            <a:r>
              <a:rPr lang="pl-PL" sz="3600" dirty="0" smtClean="0"/>
              <a:t>1	a	b	c	d	e</a:t>
            </a:r>
          </a:p>
          <a:p>
            <a:pPr algn="ctr"/>
            <a:r>
              <a:rPr lang="pl-PL" sz="3600" dirty="0" smtClean="0"/>
              <a:t>2	f	g	h	i/j	k</a:t>
            </a:r>
          </a:p>
          <a:p>
            <a:pPr algn="ctr"/>
            <a:r>
              <a:rPr lang="pl-PL" sz="3600" dirty="0" smtClean="0"/>
              <a:t>3	l	m	n	o	p</a:t>
            </a:r>
          </a:p>
          <a:p>
            <a:pPr algn="ctr"/>
            <a:r>
              <a:rPr lang="pl-PL" sz="3600" dirty="0" smtClean="0"/>
              <a:t>4	q	r	s	t	u</a:t>
            </a:r>
          </a:p>
          <a:p>
            <a:pPr algn="ctr"/>
            <a:r>
              <a:rPr lang="pl-PL" sz="3600" dirty="0" smtClean="0"/>
              <a:t>5	v	w	x	y	z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         Przykładem może być słowo </a:t>
            </a:r>
            <a:r>
              <a:rPr lang="pl-PL" b="1" dirty="0" smtClean="0"/>
              <a:t>kryptografia, </a:t>
            </a:r>
            <a:r>
              <a:rPr lang="pl-PL" dirty="0" smtClean="0"/>
              <a:t>które po zaszyfrowaniu będzie wyglądać tak:</a:t>
            </a:r>
          </a:p>
          <a:p>
            <a:r>
              <a:rPr lang="pl-PL" dirty="0" smtClean="0"/>
              <a:t>		</a:t>
            </a:r>
          </a:p>
          <a:p>
            <a:pPr algn="ctr"/>
            <a:r>
              <a:rPr lang="pl-PL" dirty="0" smtClean="0"/>
              <a:t>25 42 54 35 44 34 22 42 11 21 24 11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31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3265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Przyjmijmy, że kluczem tajnym jest słowo </a:t>
            </a:r>
            <a:r>
              <a:rPr lang="pl-PL" sz="3200" dirty="0" err="1" smtClean="0"/>
              <a:t>kryptoanaliza</a:t>
            </a:r>
            <a:r>
              <a:rPr lang="pl-PL" sz="3200" dirty="0" smtClean="0"/>
              <a:t>. Tablica Polibiusza przyjmie więc postać:</a:t>
            </a:r>
          </a:p>
          <a:p>
            <a:endParaRPr lang="pl-PL" sz="3200" dirty="0" smtClean="0"/>
          </a:p>
          <a:p>
            <a:pPr algn="ctr"/>
            <a:r>
              <a:rPr lang="pl-PL" sz="3200" dirty="0" smtClean="0"/>
              <a:t>	1	2	3	4	5</a:t>
            </a:r>
          </a:p>
          <a:p>
            <a:pPr algn="ctr"/>
            <a:r>
              <a:rPr lang="pl-PL" sz="3200" dirty="0" smtClean="0"/>
              <a:t>1	k	r	y	p	t</a:t>
            </a:r>
          </a:p>
          <a:p>
            <a:pPr algn="ctr"/>
            <a:r>
              <a:rPr lang="pl-PL" sz="3200" dirty="0" smtClean="0"/>
              <a:t>2	o	a	n	l	i</a:t>
            </a:r>
          </a:p>
          <a:p>
            <a:pPr algn="ctr"/>
            <a:r>
              <a:rPr lang="pl-PL" sz="3200" dirty="0" smtClean="0"/>
              <a:t>3	z	b	c	d	e</a:t>
            </a:r>
          </a:p>
          <a:p>
            <a:pPr algn="ctr"/>
            <a:r>
              <a:rPr lang="pl-PL" sz="3200" dirty="0" smtClean="0"/>
              <a:t>4	f	g	h	m	q</a:t>
            </a:r>
          </a:p>
          <a:p>
            <a:pPr algn="ctr"/>
            <a:r>
              <a:rPr lang="pl-PL" sz="3200" dirty="0" smtClean="0"/>
              <a:t>5	s	u	w	x	z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Słowo kryptografia po takim zaszyfrowaniu będzie wyglądać następująco:</a:t>
            </a:r>
          </a:p>
          <a:p>
            <a:endParaRPr lang="pl-PL" dirty="0" smtClean="0"/>
          </a:p>
          <a:p>
            <a:r>
              <a:rPr lang="pl-PL" dirty="0" smtClean="0"/>
              <a:t>			11 12 13 14 15 21 42 12 22 41 25 22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523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260648"/>
            <a:ext cx="4483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/>
              <a:t>Szyfr XOR.</a:t>
            </a:r>
            <a:endParaRPr lang="pl-PL" sz="4400" dirty="0"/>
          </a:p>
        </p:txBody>
      </p:sp>
      <p:pic>
        <p:nvPicPr>
          <p:cNvPr id="7170" name="Picture 2" descr="C:\Users\tomek\AppData\Local\Microsoft\Windows\Temporary Internet Files\Content.IE5\IHJHFVKS\1200px-ENIAC-changing_a_tub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50" y="1628800"/>
            <a:ext cx="63174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09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1" y="33265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Dziękuję za uwagę </a:t>
            </a:r>
          </a:p>
          <a:p>
            <a:pPr algn="ctr"/>
            <a:r>
              <a:rPr lang="pl-PL" sz="3600" dirty="0" smtClean="0"/>
              <a:t>i zapraszam na zajęcia praktyczne z kryptologii,</a:t>
            </a:r>
          </a:p>
          <a:p>
            <a:endParaRPr lang="pl-PL" sz="3600" dirty="0"/>
          </a:p>
          <a:p>
            <a:pPr algn="ctr"/>
            <a:r>
              <a:rPr lang="pl-PL" sz="3600" dirty="0" smtClean="0"/>
              <a:t>czyli</a:t>
            </a:r>
          </a:p>
          <a:p>
            <a:endParaRPr lang="pl-PL" sz="3600" dirty="0"/>
          </a:p>
          <a:p>
            <a:pPr algn="ctr"/>
            <a:r>
              <a:rPr lang="pl-PL" sz="3600" dirty="0" smtClean="0"/>
              <a:t>dziedziny wiedzy o przekazywaniu informacji </a:t>
            </a:r>
          </a:p>
          <a:p>
            <a:pPr algn="ctr"/>
            <a:r>
              <a:rPr lang="pl-PL" sz="3600" dirty="0" smtClean="0"/>
              <a:t>w sposób zabezpieczony przed </a:t>
            </a:r>
          </a:p>
          <a:p>
            <a:pPr algn="ctr"/>
            <a:r>
              <a:rPr lang="pl-PL" sz="3600" dirty="0" smtClean="0"/>
              <a:t>niepowołanym dostępem.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04670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mek\AppData\Local\Microsoft\Windows\Temporary Internet Files\Content.IE5\IHJHFVKS\Enigma-plugboa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3404"/>
            <a:ext cx="6984775" cy="47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5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omek\AppData\Local\Microsoft\Windows\Temporary Internet Files\Content.IE5\J2G3ZZG8\Enigma-IMG_05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3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40466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Ludzie od zawsze potrzebowali ukrywać jakieś informacje. Kryptografia była znana już za czasów Cesarstwa Rzymskiego, a wiadomości były szyfrowane. Oczywiście dziś algorytm taki jest banalny, jednakże w swoich czasach spełniał dobrze swą funkcję. Polegał on na zastąpieniu każdej litery w tekście jawnym literą znajdującą się o pewną liczbę pozycji dalej w alfabecie.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08214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26064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Powszechne były też metody </a:t>
            </a:r>
            <a:r>
              <a:rPr lang="pl-PL" sz="3600" dirty="0" err="1" smtClean="0"/>
              <a:t>steganograficzne</a:t>
            </a:r>
            <a:r>
              <a:rPr lang="pl-PL" sz="3600" dirty="0" smtClean="0"/>
              <a:t>, takie jak zaznaczanie liter, pisanie niewidzialnym atramentem, </a:t>
            </a:r>
          </a:p>
          <a:p>
            <a:r>
              <a:rPr lang="pl-PL" sz="3600" dirty="0" smtClean="0"/>
              <a:t>czy nakłuwanie szpilką liter.</a:t>
            </a:r>
            <a:endParaRPr lang="pl-PL" sz="3600" dirty="0"/>
          </a:p>
        </p:txBody>
      </p:sp>
      <p:pic>
        <p:nvPicPr>
          <p:cNvPr id="1027" name="Picture 3" descr="C:\Users\tomek\AppData\Local\Microsoft\Windows\Temporary Internet Files\Content.IE5\IHJHFVKS\Feath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50" y="2780928"/>
            <a:ext cx="3312790" cy="291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1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260648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r>
              <a:rPr lang="pl-PL" sz="3200" dirty="0" smtClean="0"/>
              <a:t>W wieku siedemnastym kryptografia pojawiła się         w zastosowaniach wojskowych i była używana aż do wieku dwudziestego. Były to jednak proste szyfry </a:t>
            </a:r>
            <a:r>
              <a:rPr lang="pl-PL" sz="3200" dirty="0" err="1" smtClean="0"/>
              <a:t>podstawieniowo</a:t>
            </a:r>
            <a:r>
              <a:rPr lang="pl-PL" sz="3200" dirty="0" smtClean="0"/>
              <a:t> - </a:t>
            </a:r>
            <a:r>
              <a:rPr lang="pl-PL" sz="3200" dirty="0" err="1" smtClean="0"/>
              <a:t>przestawieniowe</a:t>
            </a:r>
            <a:r>
              <a:rPr lang="pl-PL" sz="3200" dirty="0" smtClean="0"/>
              <a:t>. Problem był w tym, że ujawnienie metody szyfrowania czyniło ją niezdatną do użytku. Tak jak to było w przypadku Enigmy, wystarczyło zbudować kopię, by złamać niemieckie szyfry. Zatem brak informacji o historycznych systemach kryptograficznych wyjaśnia fakt konieczności całkowitego utajniania używanych metod szyfrowania.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8664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26064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 Następnie powstawały kolejne coraz bardziej skomplikowane szyfry. Rozwój kryptografii symetrycznej postępował dosyć szybko. Powstały szyfry jedno- i </a:t>
            </a:r>
            <a:r>
              <a:rPr lang="pl-PL" sz="3600" dirty="0" err="1" smtClean="0"/>
              <a:t>wielo</a:t>
            </a:r>
            <a:r>
              <a:rPr lang="pl-PL" sz="3600" dirty="0" smtClean="0"/>
              <a:t>-alfabetowe, szyfrowanie wieloliterowe, techniki transpozycyjne, ale nie były to jedyne metody utajniania informacji. Bardzo powszechne były maszyny rotorowe, jak </a:t>
            </a:r>
            <a:r>
              <a:rPr lang="pl-PL" sz="3600" dirty="0" err="1" smtClean="0"/>
              <a:t>np</a:t>
            </a:r>
            <a:r>
              <a:rPr lang="pl-PL" sz="3600" dirty="0" smtClean="0"/>
              <a:t> niemiecka Enigma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54826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548680"/>
            <a:ext cx="8064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Czas na zajęcia praktyczne</a:t>
            </a:r>
          </a:p>
          <a:p>
            <a:endParaRPr lang="pl-PL" sz="3600" dirty="0"/>
          </a:p>
          <a:p>
            <a:pPr algn="r"/>
            <a:r>
              <a:rPr lang="pl-PL" sz="3600" dirty="0" smtClean="0"/>
              <a:t>Przykłady szyfrów  podstawowych </a:t>
            </a:r>
            <a:endParaRPr lang="pl-PL" sz="3600" dirty="0"/>
          </a:p>
        </p:txBody>
      </p:sp>
      <p:pic>
        <p:nvPicPr>
          <p:cNvPr id="2050" name="Picture 2" descr="C:\Users\tomek\AppData\Local\Microsoft\Windows\Temporary Internet Files\Content.IE5\0HBEFL8Q\313961_2663311480_f3e258f1ca_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0246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0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mek\AppData\Local\Microsoft\Windows\Temporary Internet Files\Content.IE5\IHJHFVKS\220px-Caes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726779" cy="34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83568" y="1772816"/>
            <a:ext cx="4554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dirty="0" smtClean="0"/>
              <a:t>Szyfr Cezara.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77507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50743"/>
              </p:ext>
            </p:extLst>
          </p:nvPr>
        </p:nvGraphicFramePr>
        <p:xfrm>
          <a:off x="1691680" y="404664"/>
          <a:ext cx="5688632" cy="5328598"/>
        </p:xfrm>
        <a:graphic>
          <a:graphicData uri="http://schemas.openxmlformats.org/drawingml/2006/table">
            <a:tbl>
              <a:tblPr firstRow="1" firstCol="1" bandRow="1"/>
              <a:tblGrid>
                <a:gridCol w="1422158"/>
                <a:gridCol w="1422158"/>
                <a:gridCol w="1422158"/>
                <a:gridCol w="1422158"/>
              </a:tblGrid>
              <a:tr h="710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Alfabet jawny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Alfabet tajny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Alfabet jawny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Alfabet tajny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307610"/>
      </p:ext>
    </p:extLst>
  </p:cSld>
  <p:clrMapOvr>
    <a:masterClrMapping/>
  </p:clrMapOvr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</TotalTime>
  <Words>354</Words>
  <Application>Microsoft Office PowerPoint</Application>
  <PresentationFormat>Pokaz na ekranie (4:3)</PresentationFormat>
  <Paragraphs>109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Horyzont</vt:lpstr>
      <vt:lpstr>Top secret Ściśle tajne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secret Ściśle tajne</dc:title>
  <dc:creator>tomek</dc:creator>
  <cp:lastModifiedBy>USER</cp:lastModifiedBy>
  <cp:revision>4</cp:revision>
  <dcterms:created xsi:type="dcterms:W3CDTF">2017-12-03T11:59:39Z</dcterms:created>
  <dcterms:modified xsi:type="dcterms:W3CDTF">2020-05-21T10:47:04Z</dcterms:modified>
</cp:coreProperties>
</file>